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sldIdLst>
    <p:sldId id="265" r:id="rId2"/>
    <p:sldId id="273" r:id="rId3"/>
    <p:sldId id="277" r:id="rId4"/>
    <p:sldId id="331" r:id="rId5"/>
    <p:sldId id="283" r:id="rId6"/>
    <p:sldId id="332" r:id="rId7"/>
    <p:sldId id="276" r:id="rId8"/>
    <p:sldId id="281" r:id="rId9"/>
    <p:sldId id="282" r:id="rId10"/>
    <p:sldId id="280" r:id="rId11"/>
    <p:sldId id="278" r:id="rId1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2B2880E-74BA-4D2F-988D-4D16418701C8}">
          <p14:sldIdLst>
            <p14:sldId id="265"/>
            <p14:sldId id="273"/>
            <p14:sldId id="277"/>
            <p14:sldId id="331"/>
            <p14:sldId id="283"/>
            <p14:sldId id="332"/>
            <p14:sldId id="276"/>
            <p14:sldId id="281"/>
            <p14:sldId id="282"/>
            <p14:sldId id="280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4555"/>
    <a:srgbClr val="2A5244"/>
    <a:srgbClr val="325D69"/>
    <a:srgbClr val="3F6495"/>
    <a:srgbClr val="477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17"/>
    <p:restoredTop sz="96374" autoAdjust="0"/>
  </p:normalViewPr>
  <p:slideViewPr>
    <p:cSldViewPr snapToGrid="0" snapToObjects="1">
      <p:cViewPr varScale="1">
        <p:scale>
          <a:sx n="110" d="100"/>
          <a:sy n="110" d="100"/>
        </p:scale>
        <p:origin x="8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84F67-25DD-4A67-ACBB-A797152E6AF9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776790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927EA-B64A-4F72-8872-A04375D4D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860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9927EA-B64A-4F72-8872-A04375D4D60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287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E0A38C-D82C-3643-AE1D-5708769B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0C9EA5E-CAB8-5E4E-94F6-DB476A1EC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B6FC98-ED6B-6A41-8629-0CB1D7BD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A8E9-278B-418C-BDA8-96845F7EC6B4}" type="datetime1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B226DD-5D97-794E-8E4B-4DB5BC33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541231-20C1-6C4D-BFE9-FFC3D735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91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12175F-731D-354E-8AE0-FBB52116C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2AC4FE-C683-BD4E-9A5D-2E9F494BF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58FE50-5A40-634B-9334-D5B92869E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B80D-F6AE-4C3F-BE03-4A2F1408BC0E}" type="datetime1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DD0539-736E-0643-9FB4-9E641DEF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F6E402-375B-1447-8342-3E0FA377F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83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B22AFE0-EB3C-6246-8FF6-33988B19E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7BFB4D-71A7-3D45-B9AC-3118DF5AF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2DE0C9-D22C-AE45-95A3-E3A66089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9C5B-4F24-4275-8CAE-D200E0F2DCB3}" type="datetime1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9C5573-82C4-1E43-BAD5-19C39914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3C4444-37AB-7B42-83EB-A8055391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6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9CDBCC-0DA3-C44D-9508-F616E894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F068F3-AF5A-134D-B058-40378CDF3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933EC0-23C7-EF4F-944F-AC032DA4E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2CD8-5319-4B6B-8383-5F842385A4FF}" type="datetime1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CE6801-B442-534E-BBAD-D2CBCAB33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3E4B9F-B94A-6248-8B68-C5F2D37D4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31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EB9264-532A-AD40-B97E-140082680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403E91-000C-D94A-9B93-0A2DB624F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CD51D9-F17A-8C4A-8630-0C22DA4A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496C-EFC3-45D4-86E3-5A2412036E70}" type="datetime1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0F3EE6-B777-1745-A8B6-17F42919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3825C8-FC9A-0B4B-84AD-138E0D8D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8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DD59E1-7670-8542-8CFE-46842BF55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A5DB63-04AA-3D47-8216-FB1BEE2B9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0AFDD5C-76B0-964F-AB5E-9DFC15A15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B86AA90-AA98-CB48-B2AE-6E7070E5B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035A-E4D7-4C57-8754-125B4AA93FCF}" type="datetime1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1AF312-494C-1C4C-9090-DB6E16CF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C98F69-2205-0949-86F7-397B50A6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50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E8289C-D1A5-0143-8586-B165BD3E0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1C3612-6539-8344-9941-49ED82E72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9F2FF5B-8854-7F48-8671-0D744EB2B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1A552DC-2A3C-7D42-825D-3064509B2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F9F09A6-93A2-4E46-AD73-11FA991EF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1D2A53A-2B5F-424A-B07E-ADE5CB36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D7C1-DC59-4D74-8926-955AA945A41F}" type="datetime1">
              <a:rPr lang="ru-RU" smtClean="0"/>
              <a:t>28.04.2020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0834DB9-EC37-884E-B3B1-3142D133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EAD7436-358C-C645-BFB1-70475A9E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55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1E2BE0-89C8-164B-A30D-E75C9F7E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0E6E7E5-4CEE-B84E-9516-D36EEDE1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01C1-8D3D-4B70-8CA8-6832FE647C20}" type="datetime1">
              <a:rPr lang="ru-RU" smtClean="0"/>
              <a:t>28.04.2020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6EAFA2D-E476-9244-AFBF-5F97B34FB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018FE48-F727-7745-B7CF-08B3F9F7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15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FCB4E26-8768-0340-B456-11D7D853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8C03-BB34-4838-8A7F-80242552E17F}" type="datetime1">
              <a:rPr lang="ru-RU" smtClean="0"/>
              <a:t>28.04.2020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BDC5B98-E694-E44C-A579-6149E163A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D860643-982F-6442-996A-B9089E3B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40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EDCCEC-14B4-6F47-A7A5-CB0047C7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FAFAE1-B1E8-4E49-811A-DE26E21A9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DD5F40-9291-7646-B6AC-475133637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531F5E8-7700-994A-B4F7-7EDE729D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F7A2-2C41-40F1-A618-34DB7BF78F4F}" type="datetime1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8D354C-A924-BF43-AD1B-3B768F8D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D836FA-BC64-1342-BA42-A6E579A1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28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EFA7B7-4D79-0642-8A33-45BCA1F2D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EF2026C-0572-854F-8169-4B3CA7C6F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580F4D-D091-034B-8338-E4AE0149A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39D5E3-E6F4-F541-9D74-15EBB6F6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3247-24AB-44B0-8CD2-A54376B7FF09}" type="datetime1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6891F5-A11C-234E-85F7-D52B3C2A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A3BC86-585E-8E45-B03C-E187155D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43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094F21-32B5-4247-883F-C8D66E7D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845E64-CA5A-F145-90B1-9D539D041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8D9B7F-1B34-5E41-9AC7-5B8DA2792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A79E4-52FF-4490-AE88-2D343A8C59A6}" type="datetime1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5E17BB-70DD-1B4E-B2B2-D7861223E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3B616E-181F-4B41-A5A6-A866A9493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16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cx.ru/ministry/departments/departament-razvitiya-selskikh-territoriy/industry-information/info-dokumenty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https://www.economy.gov.ru/material/news/ekonomika_bez_virusa/za_dva_dnya_vydacha_kreditov_msp_na_podderzhku_zanyatosti_uvelichilas_vdvoe_do_10_mlrd_rubley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https://360tv.ru/news/obschestvo/putin-predlozhil-zapustit-lgotnuju-ipoteku-pod-65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omy.gov.ru/material/file/b6085c86a0d777488b4baf679d75d3e5/spisok_bankov_270619.pdf" TargetMode="External"/><Relationship Id="rId2" Type="http://schemas.openxmlformats.org/officeDocument/2006/relationships/hyperlink" Target="https://www.economy.gov.ru/material/file/b6085c86a0d777488b4baf679d75d3e5/spisok_bankov_2706" TargetMode="Externa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cx.ru/activity/state-support/measures/preferential-credi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cx.ru/ministry/departments/departament-razvitiya-selskikh-territoriy/industry-information/info-dokument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6847" y="142738"/>
            <a:ext cx="11256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>
                <a:latin typeface="Futura PT"/>
              </a:rPr>
              <a:t>Федеральный закон № 106-ФЗ от 03.04.2020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Futura PT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Futura PT"/>
              </a:rPr>
              <a:t>«</a:t>
            </a:r>
            <a:r>
              <a:rPr lang="ru-RU" sz="28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Futura PT"/>
                <a:ea typeface="Tahoma" panose="020B0604030504040204" pitchFamily="34" charset="0"/>
                <a:cs typeface="Tahoma" panose="020B0604030504040204" pitchFamily="34" charset="0"/>
              </a:rPr>
              <a:t>Кредитные каникулы»</a:t>
            </a:r>
            <a:endParaRPr lang="ru-RU" sz="2000" b="1" dirty="0">
              <a:latin typeface="Futura P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78847" y="1035290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611241" y="1187134"/>
            <a:ext cx="112566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latin typeface="Futura PT"/>
              </a:rPr>
              <a:t>Основные моменты:</a:t>
            </a:r>
            <a:endParaRPr lang="ru-RU" sz="2000" b="1" dirty="0">
              <a:latin typeface="Futura P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Кредитный договор заключен до 03.04.2020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Льготный период не более 6 месяцев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Документальное подтверждение снижения дохода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Срок рассмотрения заявления заемщика до пяти дней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Не начисляются штрафы, пени, неустойки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Возможно досрочное погашение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FE113E0-ACB5-45C6-BB38-AF3AD91C0490}"/>
              </a:ext>
            </a:extLst>
          </p:cNvPr>
          <p:cNvSpPr/>
          <p:nvPr/>
        </p:nvSpPr>
        <p:spPr>
          <a:xfrm>
            <a:off x="8408894" y="1571348"/>
            <a:ext cx="3327386" cy="1429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Для оформления «кредитных каникул» необходимо обратиться в свой банк-кредитор!!!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FCC9CA04-FA42-4749-B172-CA466A50C5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721214"/>
              </p:ext>
            </p:extLst>
          </p:nvPr>
        </p:nvGraphicFramePr>
        <p:xfrm>
          <a:off x="785512" y="3562645"/>
          <a:ext cx="10795247" cy="285676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468645">
                  <a:extLst>
                    <a:ext uri="{9D8B030D-6E8A-4147-A177-3AD203B41FA5}">
                      <a16:colId xmlns:a16="http://schemas.microsoft.com/office/drawing/2014/main" val="4150291783"/>
                    </a:ext>
                  </a:extLst>
                </a:gridCol>
                <a:gridCol w="5326602">
                  <a:extLst>
                    <a:ext uri="{9D8B030D-6E8A-4147-A177-3AD203B41FA5}">
                      <a16:colId xmlns:a16="http://schemas.microsoft.com/office/drawing/2014/main" val="262310093"/>
                    </a:ext>
                  </a:extLst>
                </a:gridCol>
              </a:tblGrid>
              <a:tr h="38788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Физическое лицо и ИП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n>
                            <a:noFill/>
                          </a:ln>
                        </a:rPr>
                        <a:t>Субъекты МСП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4402263"/>
                  </a:ext>
                </a:extLst>
              </a:tr>
              <a:tr h="320985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ru-RU" sz="1800" dirty="0">
                          <a:latin typeface="Futura PT"/>
                        </a:rPr>
                        <a:t>Снижение дохода на 30% и более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n>
                            <a:noFill/>
                          </a:ln>
                          <a:latin typeface="Futura PT"/>
                        </a:rPr>
                        <a:t>Может приостановить платежи</a:t>
                      </a:r>
                      <a:endParaRPr lang="ru-RU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2139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Futura PT"/>
                        </a:rPr>
                        <a:t>Во время каникул начисляется пониженный процент (2/3 от среднерыночной ставки, установленной Центральным Банком по аналогичному виду кредита)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Futura PT"/>
                        </a:rPr>
                        <a:t>Во время кредитных каникул проценты начисляются по действующим условиям договора, а после окончания включаются в сумму основного долга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9726027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Futura PT"/>
                        </a:rPr>
                        <a:t>По окончании льготного периода проценты погашаются в течение 2 лет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Futura PT"/>
                        </a:rPr>
                        <a:t>Деятельность отнесена к пострадавшим отраслям (Постановление Правительства РФ от 03.04.2020 №434)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902996"/>
                  </a:ext>
                </a:extLst>
              </a:tr>
            </a:tbl>
          </a:graphicData>
        </a:graphic>
      </p:graphicFrame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D9B1EC-50C8-4924-9D35-669C13B1C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1</a:t>
            </a:fld>
            <a:endParaRPr lang="ru-RU" dirty="0"/>
          </a:p>
        </p:txBody>
      </p:sp>
      <p:sp>
        <p:nvSpPr>
          <p:cNvPr id="5" name="Звезда: 24 точки 4">
            <a:hlinkClick r:id="" action="ppaction://noaction" highlightClick="1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0A6D52DA-C12C-4085-B85D-EA1F3482460B}"/>
              </a:ext>
            </a:extLst>
          </p:cNvPr>
          <p:cNvSpPr/>
          <p:nvPr/>
        </p:nvSpPr>
        <p:spPr>
          <a:xfrm>
            <a:off x="231231" y="187882"/>
            <a:ext cx="1551849" cy="1293443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Новое!</a:t>
            </a:r>
          </a:p>
        </p:txBody>
      </p:sp>
    </p:spTree>
    <p:extLst>
      <p:ext uri="{BB962C8B-B14F-4D97-AF65-F5344CB8AC3E}">
        <p14:creationId xmlns:p14="http://schemas.microsoft.com/office/powerpoint/2010/main" val="3598518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88202" y="258473"/>
            <a:ext cx="104904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Постановление Правительства РФ от 30.11.2019 г. № 1567</a:t>
            </a:r>
            <a:r>
              <a:rPr lang="ru-RU" sz="2400" b="1" dirty="0"/>
              <a:t>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«Сельская ипотека до 3%»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295386" y="1332747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9B3CD78-B6E2-4A58-8A82-F86BA9CDB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10</a:t>
            </a:fld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4916A50-99D1-478F-B874-2A7205481616}"/>
              </a:ext>
            </a:extLst>
          </p:cNvPr>
          <p:cNvSpPr/>
          <p:nvPr/>
        </p:nvSpPr>
        <p:spPr>
          <a:xfrm>
            <a:off x="1183546" y="1299227"/>
            <a:ext cx="10093910" cy="518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1025" indent="-342900" algn="just">
              <a:lnSpc>
                <a:spcPct val="115000"/>
              </a:lnSpc>
              <a:spcBef>
                <a:spcPts val="805"/>
              </a:spcBef>
              <a:spcAft>
                <a:spcPts val="805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Приобретение жилья только на сельской территории</a:t>
            </a:r>
            <a:endParaRPr lang="ru-RU" sz="2000" dirty="0">
              <a:latin typeface="Futura P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1025" indent="-342900" algn="just">
              <a:lnSpc>
                <a:spcPct val="115000"/>
              </a:lnSpc>
              <a:spcBef>
                <a:spcPts val="805"/>
              </a:spcBef>
              <a:spcAft>
                <a:spcPts val="805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 сельских территорий в Кузбассе утвержден постановлением </a:t>
            </a:r>
            <a:r>
              <a:rPr lang="ru-RU" sz="200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Правительства Кузбасса</a:t>
            </a:r>
            <a:r>
              <a:rPr lang="ru-RU" sz="2000">
                <a:latin typeface="Futura P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от 24 марта 2020 года № 170</a:t>
            </a:r>
            <a:endParaRPr lang="ru-RU" sz="2000" dirty="0">
              <a:latin typeface="Futura P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1025" indent="-342900" algn="just">
              <a:lnSpc>
                <a:spcPct val="115000"/>
              </a:lnSpc>
              <a:spcBef>
                <a:spcPts val="805"/>
              </a:spcBef>
              <a:spcAft>
                <a:spcPts val="805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Первичный, вторичный рынок жилья (готовая квартира, готовый дом, строящийся дом, земельный участок под строительство)</a:t>
            </a:r>
            <a:endParaRPr lang="ru-RU" sz="2000" dirty="0">
              <a:latin typeface="Futura P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1025" indent="-342900" algn="just">
              <a:lnSpc>
                <a:spcPct val="115000"/>
              </a:lnSpc>
              <a:spcBef>
                <a:spcPts val="805"/>
              </a:spcBef>
              <a:spcAft>
                <a:spcPts val="805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Строительство дома только по договору с подрядной организацией</a:t>
            </a:r>
            <a:endParaRPr lang="ru-RU" sz="2000" dirty="0">
              <a:latin typeface="Futura P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1025" indent="-342900" algn="just">
              <a:lnSpc>
                <a:spcPct val="115000"/>
              </a:lnSpc>
              <a:spcBef>
                <a:spcPts val="805"/>
              </a:spcBef>
              <a:spcAft>
                <a:spcPts val="805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Сумма кредита до 3 млн. руб., первоначальный взнос от 10 %</a:t>
            </a:r>
            <a:endParaRPr lang="ru-RU" sz="2000" dirty="0">
              <a:latin typeface="Futura P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1025" indent="-342900" algn="just">
              <a:lnSpc>
                <a:spcPct val="115000"/>
              </a:lnSpc>
              <a:spcBef>
                <a:spcPts val="805"/>
              </a:spcBef>
              <a:spcAft>
                <a:spcPts val="805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Установлена льготная процентная ставка до 3%</a:t>
            </a:r>
            <a:endParaRPr lang="ru-RU" sz="2000" dirty="0">
              <a:latin typeface="Futura P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1025" indent="-342900" algn="just">
              <a:lnSpc>
                <a:spcPct val="115000"/>
              </a:lnSpc>
              <a:spcBef>
                <a:spcPts val="805"/>
              </a:spcBef>
              <a:spcAft>
                <a:spcPts val="805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Выдают «сельскую» ипотеку уполномоченные банки (перечень на сайте Минсельхоза РФ </a:t>
            </a:r>
            <a:r>
              <a:rPr lang="en-US" b="1" u="sng" dirty="0">
                <a:hlinkClick r:id="rId2"/>
              </a:rPr>
              <a:t>http://mcx.ru/ministry/departments/departament-razvitiya-selskikh-territoriy/industry-information/info-dokumenty/</a:t>
            </a: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effectLst/>
              <a:latin typeface="Futura P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406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89305" y="123193"/>
            <a:ext cx="95148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Futura PT"/>
              </a:rPr>
              <a:t>Продолжают действовать ипотечные программы поддержки </a:t>
            </a:r>
            <a:r>
              <a:rPr lang="ru-RU" sz="2800" b="1" spc="-1" dirty="0">
                <a:uFill>
                  <a:solidFill>
                    <a:srgbClr val="FFFFFF"/>
                  </a:solidFill>
                </a:uFill>
                <a:latin typeface="Futura PT"/>
                <a:ea typeface="Tahoma" panose="020B0604030504040204" pitchFamily="34" charset="0"/>
                <a:cs typeface="Tahoma" panose="020B0604030504040204" pitchFamily="34" charset="0"/>
              </a:rPr>
              <a:t>для граждан</a:t>
            </a:r>
            <a:endParaRPr lang="ru-RU" sz="2800" b="1" dirty="0">
              <a:latin typeface="Futura P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576295" y="1061351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679801" y="1124267"/>
            <a:ext cx="1067399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latin typeface="Futura PT"/>
              </a:rPr>
              <a:t>Постановление Правительства РФ от 28.03.2019 № 339</a:t>
            </a:r>
            <a:r>
              <a:rPr lang="ru-RU" sz="2000" dirty="0">
                <a:latin typeface="Futura PT"/>
              </a:rPr>
              <a:t> </a:t>
            </a:r>
            <a:r>
              <a:rPr lang="ru-RU" sz="2000" b="1" dirty="0">
                <a:latin typeface="Futura PT"/>
              </a:rPr>
              <a:t>-</a:t>
            </a:r>
            <a:r>
              <a:rPr lang="ru-RU" sz="2000" dirty="0">
                <a:latin typeface="Futura PT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Futura PT"/>
              </a:rPr>
              <a:t>Семейная ипотека </a:t>
            </a:r>
          </a:p>
          <a:p>
            <a:pPr algn="just"/>
            <a:r>
              <a:rPr lang="ru-RU" sz="2000" b="1" dirty="0">
                <a:solidFill>
                  <a:srgbClr val="FF0000"/>
                </a:solidFill>
                <a:latin typeface="Futura PT"/>
              </a:rPr>
              <a:t>(6 % на весь срок)</a:t>
            </a:r>
            <a:endParaRPr lang="ru-RU" sz="2000" dirty="0">
              <a:solidFill>
                <a:srgbClr val="FF0000"/>
              </a:solidFill>
              <a:latin typeface="Futura P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для семей, где второй и последующие дети родятся с 01.01.2018 года и не позднее 31.12.2022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 приобретение жилья на первичном рынке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 в настоящее время ставка ниже 6 % годовых (минимальная - от 4,5 %)</a:t>
            </a:r>
          </a:p>
          <a:p>
            <a:pPr lvl="0" algn="just"/>
            <a:endParaRPr lang="ru-RU" sz="800" dirty="0">
              <a:latin typeface="Futura P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latin typeface="Futura PT"/>
              </a:rPr>
              <a:t>Федеральный закон от 01.05.2019 № 76-ФЗ -  </a:t>
            </a:r>
            <a:r>
              <a:rPr lang="ru-RU" sz="2000" b="1" dirty="0">
                <a:solidFill>
                  <a:srgbClr val="FF0000"/>
                </a:solidFill>
                <a:latin typeface="Futura PT"/>
              </a:rPr>
              <a:t>«Ипотечные каникулы»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 срок не более 6 месяцев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 отсрочки платежа либо уменьшение размера платежа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 заемщик находится в трудной жизненной ситуации (определены в законе)</a:t>
            </a:r>
          </a:p>
          <a:p>
            <a:pPr lvl="0" algn="just"/>
            <a:endParaRPr lang="ru-RU" sz="800" dirty="0">
              <a:latin typeface="Futura P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latin typeface="Futura PT"/>
              </a:rPr>
              <a:t>Федеральный закон от 03.07.2019 № 157-ФЗ - </a:t>
            </a:r>
            <a:r>
              <a:rPr lang="ru-RU" sz="2000" b="1" dirty="0">
                <a:solidFill>
                  <a:srgbClr val="FF0000"/>
                </a:solidFill>
                <a:latin typeface="Futura PT"/>
              </a:rPr>
              <a:t>450 </a:t>
            </a:r>
            <a:r>
              <a:rPr lang="ru-RU" sz="2000" b="1" dirty="0" err="1">
                <a:solidFill>
                  <a:srgbClr val="FF0000"/>
                </a:solidFill>
                <a:latin typeface="Futura PT"/>
              </a:rPr>
              <a:t>т.руб</a:t>
            </a:r>
            <a:r>
              <a:rPr lang="ru-RU" sz="2000" b="1" dirty="0">
                <a:solidFill>
                  <a:srgbClr val="FF0000"/>
                </a:solidFill>
                <a:latin typeface="Futura PT"/>
              </a:rPr>
              <a:t>. многодетным семьям на погашение ипотеки</a:t>
            </a:r>
            <a:endParaRPr lang="ru-RU" sz="2000" dirty="0">
              <a:solidFill>
                <a:srgbClr val="FF0000"/>
              </a:solidFill>
              <a:latin typeface="Futura P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для семей, в которых с 01.01.2019 по 31.12.2022 родятся третий и последующие дети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кредитный договор должен быть заключен до 1 июля 2023 года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квартира в новостройке, на вторичном рынке, объект ИЖС, земельный участок для ИЖС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9B3CD78-B6E2-4A58-8A82-F86BA9CDB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0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80731" y="425025"/>
            <a:ext cx="921206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>
                <a:latin typeface="Futura PT"/>
              </a:rPr>
              <a:t>Федеральный закон № 106-ФЗ от 03.04.2020</a:t>
            </a:r>
          </a:p>
          <a:p>
            <a:pPr algn="ctr"/>
            <a:endParaRPr lang="ru-RU" sz="2400" b="1" u="sng" dirty="0">
              <a:latin typeface="Futura PT"/>
            </a:endParaRP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Futura PT"/>
              </a:rPr>
              <a:t>Максимальные размеры кредитов </a:t>
            </a:r>
            <a:r>
              <a:rPr lang="ru-RU" sz="2400" b="1" dirty="0">
                <a:latin typeface="Futura PT"/>
              </a:rPr>
              <a:t>установлены</a:t>
            </a:r>
          </a:p>
          <a:p>
            <a:pPr algn="ctr"/>
            <a:endParaRPr lang="ru-RU" sz="500" b="1" dirty="0">
              <a:latin typeface="Futura PT"/>
            </a:endParaRPr>
          </a:p>
          <a:p>
            <a:pPr algn="ctr"/>
            <a:r>
              <a:rPr lang="ru-RU" sz="2400" b="1" dirty="0">
                <a:latin typeface="Futura PT"/>
              </a:rPr>
              <a:t> Постановлением Правительства РФ от 03.04.2020 №435</a:t>
            </a:r>
            <a:endParaRPr lang="ru-RU" sz="2400" b="1" spc="-1" dirty="0">
              <a:solidFill>
                <a:srgbClr val="3B4555"/>
              </a:solidFill>
              <a:uFill>
                <a:solidFill>
                  <a:srgbClr val="FFFFFF"/>
                </a:solidFill>
              </a:uFill>
              <a:latin typeface="Futura P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576295" y="2215447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923278" y="2056241"/>
            <a:ext cx="1046145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latin typeface="Futura PT"/>
            </a:endParaRPr>
          </a:p>
          <a:p>
            <a:endParaRPr lang="ru-RU" sz="2000" dirty="0">
              <a:latin typeface="Futura PT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latin typeface="Futura PT"/>
              </a:rPr>
              <a:t>ипотека - </a:t>
            </a:r>
            <a:r>
              <a:rPr lang="ru-RU" sz="2400" b="1" dirty="0">
                <a:latin typeface="Futura PT"/>
              </a:rPr>
              <a:t>2 </a:t>
            </a:r>
            <a:r>
              <a:rPr lang="ru-RU" sz="2400" dirty="0">
                <a:latin typeface="Futura PT"/>
              </a:rPr>
              <a:t>млн. рублей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latin typeface="Futura PT"/>
              </a:rPr>
              <a:t>автокредит для физических лиц - </a:t>
            </a:r>
            <a:r>
              <a:rPr lang="ru-RU" sz="2400" b="1" dirty="0">
                <a:latin typeface="Futura PT"/>
              </a:rPr>
              <a:t>600</a:t>
            </a:r>
            <a:r>
              <a:rPr lang="ru-RU" sz="2400" dirty="0">
                <a:latin typeface="Futura PT"/>
              </a:rPr>
              <a:t> тысяч рублей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latin typeface="Futura PT"/>
              </a:rPr>
              <a:t>потребительский кредит для физических лиц -</a:t>
            </a:r>
            <a:r>
              <a:rPr lang="ru-RU" sz="2400" b="1" dirty="0">
                <a:latin typeface="Futura PT"/>
              </a:rPr>
              <a:t> 250 </a:t>
            </a:r>
            <a:r>
              <a:rPr lang="ru-RU" sz="2400" dirty="0">
                <a:latin typeface="Futura PT"/>
              </a:rPr>
              <a:t>тысяч рублей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latin typeface="Futura PT"/>
              </a:rPr>
              <a:t>кредитные карты для физических лиц - </a:t>
            </a:r>
            <a:r>
              <a:rPr lang="ru-RU" sz="2400" b="1" dirty="0">
                <a:latin typeface="Futura PT"/>
              </a:rPr>
              <a:t>100</a:t>
            </a:r>
            <a:r>
              <a:rPr lang="ru-RU" sz="2400" dirty="0">
                <a:latin typeface="Futura PT"/>
              </a:rPr>
              <a:t> тысяч рублей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latin typeface="Futura PT"/>
              </a:rPr>
              <a:t>потребительский кредит для ИП -</a:t>
            </a:r>
            <a:r>
              <a:rPr lang="ru-RU" sz="2400" b="1" dirty="0">
                <a:latin typeface="Futura PT"/>
              </a:rPr>
              <a:t> 300 </a:t>
            </a:r>
            <a:r>
              <a:rPr lang="ru-RU" sz="2400" dirty="0">
                <a:latin typeface="Futura PT"/>
              </a:rPr>
              <a:t>тысяч рублей</a:t>
            </a:r>
          </a:p>
          <a:p>
            <a:endParaRPr lang="ru-RU" sz="2800" dirty="0">
              <a:latin typeface="Futura PT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E51601C-F811-4138-827B-2340ED054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2</a:t>
            </a:fld>
            <a:endParaRPr lang="ru-RU"/>
          </a:p>
        </p:txBody>
      </p:sp>
      <p:sp>
        <p:nvSpPr>
          <p:cNvPr id="7" name="Звезда: 24 точки 6">
            <a:hlinkClick r:id="" action="ppaction://noaction" highlightClick="1">
              <a:snd r:embed="rId2" name="applause.wav"/>
            </a:hlinkClick>
            <a:extLst>
              <a:ext uri="{FF2B5EF4-FFF2-40B4-BE49-F238E27FC236}">
                <a16:creationId xmlns:a16="http://schemas.microsoft.com/office/drawing/2014/main" id="{4D7C0ED1-857A-4571-9A9A-A712D9BB4297}"/>
              </a:ext>
            </a:extLst>
          </p:cNvPr>
          <p:cNvSpPr/>
          <p:nvPr/>
        </p:nvSpPr>
        <p:spPr>
          <a:xfrm>
            <a:off x="231231" y="187882"/>
            <a:ext cx="1551849" cy="1293443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Новое!</a:t>
            </a:r>
          </a:p>
        </p:txBody>
      </p:sp>
    </p:spTree>
    <p:extLst>
      <p:ext uri="{BB962C8B-B14F-4D97-AF65-F5344CB8AC3E}">
        <p14:creationId xmlns:p14="http://schemas.microsoft.com/office/powerpoint/2010/main" val="2330784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35897" y="304161"/>
            <a:ext cx="1012950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Futura PT"/>
              </a:rPr>
              <a:t>Постановление Правительства РФ от 02.04.2020 № 422</a:t>
            </a:r>
          </a:p>
          <a:p>
            <a:pPr algn="ctr"/>
            <a:r>
              <a:rPr lang="ru-RU" sz="1000" b="1" dirty="0">
                <a:latin typeface="Futura PT"/>
              </a:rPr>
              <a:t> </a:t>
            </a:r>
          </a:p>
          <a:p>
            <a:pPr algn="ctr"/>
            <a:r>
              <a:rPr lang="ru-RU" sz="24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Futura PT"/>
                <a:ea typeface="Tahoma" panose="020B0604030504040204" pitchFamily="34" charset="0"/>
                <a:cs typeface="Tahoma" panose="020B0604030504040204" pitchFamily="34" charset="0"/>
              </a:rPr>
              <a:t>Программа «Кредит под 0%» (на выплату зарплаты) </a:t>
            </a:r>
            <a:endParaRPr lang="ru-RU" sz="2400" b="1" dirty="0">
              <a:solidFill>
                <a:srgbClr val="FF0000"/>
              </a:solidFill>
              <a:latin typeface="Futura P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988551" y="1413205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976215" y="1413970"/>
            <a:ext cx="1031009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Ставка 0% годовых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Срок до 6 месяцев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Юридические лица и индивидуальные предприниматели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Сфера деятельности – из списка наиболее пострадавших отраслей (определены Постановлением Правительства РФ от 03.04.2020 №434).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</a:rPr>
              <a:t>Максимальная величина кредита:</a:t>
            </a:r>
          </a:p>
          <a:p>
            <a:pPr algn="just"/>
            <a:r>
              <a:rPr lang="ru-RU" sz="3200" dirty="0">
                <a:latin typeface="Futura PT Light"/>
              </a:rPr>
              <a:t>  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Futura PT Light"/>
              </a:rPr>
              <a:t>МРОТ (12130 руб.)*численность сотрудников*6 месяцев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>
                <a:latin typeface="Futura PT"/>
              </a:rPr>
              <a:t>Кредиты предоставляют уполномоченные банки (перечень на сайте Минэкономразвития РФ </a:t>
            </a:r>
            <a:r>
              <a:rPr lang="ru-RU" u="sng">
                <a:hlinkClick r:id="rId2"/>
              </a:rPr>
              <a:t>https</a:t>
            </a:r>
            <a:r>
              <a:rPr lang="ru-RU" u="sng" dirty="0">
                <a:hlinkClick r:id="rId2"/>
              </a:rPr>
              <a:t>://www.economy.gov.ru/material/news/ekonomika_bez_virusa/za_dva_dnya_vydacha_kreditov_msp_na_podderzhku_zanyatosti_uvelichilas_vdvoe_do_10_mlrd_rubley</a:t>
            </a:r>
            <a:r>
              <a:rPr lang="ru-RU" u="sng">
                <a:hlinkClick r:id="rId2"/>
              </a:rPr>
              <a:t>.html</a:t>
            </a:r>
            <a:r>
              <a:rPr lang="ru-RU" u="sng"/>
              <a:t>)</a:t>
            </a:r>
            <a:endParaRPr lang="ru-RU" dirty="0"/>
          </a:p>
          <a:p>
            <a:pPr algn="just"/>
            <a:endParaRPr lang="ru-RU" sz="2000" dirty="0">
              <a:latin typeface="Futura PT"/>
            </a:endParaRPr>
          </a:p>
          <a:p>
            <a:pPr algn="just"/>
            <a:r>
              <a:rPr lang="ru-RU" sz="2000" dirty="0">
                <a:latin typeface="Futura PT"/>
              </a:rPr>
              <a:t>	Для средних и крупных компаний 75% зарплатного беспроцентного кредита будет обеспечено гарантией Внешэкономбанка. Условие - поддержание и сохранение занятости не менее 90% работников.</a:t>
            </a:r>
          </a:p>
          <a:p>
            <a:pPr algn="just"/>
            <a:r>
              <a:rPr lang="ru-RU" sz="2000" dirty="0"/>
              <a:t> 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923F6DE-ED82-45E2-8156-2F46D05B6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3</a:t>
            </a:fld>
            <a:endParaRPr lang="ru-RU"/>
          </a:p>
        </p:txBody>
      </p:sp>
      <p:sp>
        <p:nvSpPr>
          <p:cNvPr id="7" name="Звезда: 24 точки 6">
            <a:hlinkClick r:id="" action="ppaction://noaction" highlightClick="1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ACB3B157-C7A4-45FF-83A4-F956D5491265}"/>
              </a:ext>
            </a:extLst>
          </p:cNvPr>
          <p:cNvSpPr/>
          <p:nvPr/>
        </p:nvSpPr>
        <p:spPr>
          <a:xfrm>
            <a:off x="129766" y="187882"/>
            <a:ext cx="1551849" cy="1293443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Новое!</a:t>
            </a:r>
          </a:p>
        </p:txBody>
      </p:sp>
    </p:spTree>
    <p:extLst>
      <p:ext uri="{BB962C8B-B14F-4D97-AF65-F5344CB8AC3E}">
        <p14:creationId xmlns:p14="http://schemas.microsoft.com/office/powerpoint/2010/main" val="35158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14151" y="265308"/>
            <a:ext cx="11256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-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Постановление Правительства РФ от 02.04.2020 № 410, Постановление Правительства РФ от 24.04.2020 № 575 </a:t>
            </a:r>
          </a:p>
          <a:p>
            <a:pPr algn="ctr"/>
            <a:r>
              <a:rPr lang="ru-RU" sz="32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«Льготная реструктуризация (1/3, 1/3, 1/3)» </a:t>
            </a:r>
            <a:endParaRPr lang="ru-RU" sz="2800" b="1" dirty="0">
              <a:solidFill>
                <a:srgbClr val="FF0000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625338" y="1893388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838200" y="1991432"/>
            <a:ext cx="10928411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800" dirty="0">
              <a:latin typeface="Futura PT"/>
            </a:endParaRPr>
          </a:p>
          <a:p>
            <a:pPr marL="342900" lvl="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latin typeface="Futura PT"/>
              </a:rPr>
              <a:t>Сфера деятельности организации – из списка наиболее пострадавших отраслей (определены Постановлением Правительства РФ от 03.04.2020 №434)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latin typeface="Futura PT"/>
              </a:rPr>
              <a:t>Отсрочка платежей - на срок до 6 месяцев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latin typeface="Futura PT"/>
              </a:rPr>
              <a:t>Заемщик освобождается от уплаты 2/3 начисленных процентов </a:t>
            </a:r>
          </a:p>
          <a:p>
            <a:pPr marL="357188" indent="-265113" algn="just">
              <a:spcBef>
                <a:spcPts val="600"/>
              </a:spcBef>
            </a:pPr>
            <a:r>
              <a:rPr lang="ru-RU" sz="2400" dirty="0">
                <a:latin typeface="Futura PT"/>
              </a:rPr>
              <a:t>   (1/3 процентов оплачивает заемщик, 1/3 банк, 1/3 субсидируется государством)</a:t>
            </a:r>
            <a:endParaRPr lang="en-US" sz="2400" dirty="0">
              <a:latin typeface="Futura PT"/>
            </a:endParaRP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latin typeface="Futura PT"/>
              </a:rPr>
              <a:t>Услугу предоставляют банки, подписавшие соглашение с Минэкономразвития</a:t>
            </a:r>
            <a:r>
              <a:rPr lang="en-US" sz="2400" dirty="0">
                <a:latin typeface="Futura PT"/>
              </a:rPr>
              <a:t> </a:t>
            </a:r>
            <a:r>
              <a:rPr lang="ru-RU" sz="2400" dirty="0">
                <a:latin typeface="Futura PT"/>
              </a:rPr>
              <a:t>РФ </a:t>
            </a:r>
            <a:r>
              <a:rPr lang="ru-RU" sz="1400" dirty="0">
                <a:latin typeface="Futura PT"/>
              </a:rPr>
              <a:t>(</a:t>
            </a:r>
            <a:r>
              <a:rPr lang="en-US" sz="1400" dirty="0">
                <a:latin typeface="Futura PT"/>
              </a:rPr>
              <a:t>https://www.economy.gov.ru/material/news/ekonomika_bez_virusa/uzhe_16_bankov_proshli_otbor_v_programmu_otsrochki_platezha_po_kreditam_dlya_ms.html</a:t>
            </a:r>
            <a:r>
              <a:rPr lang="ru-RU" sz="1400" dirty="0">
                <a:latin typeface="Futura PT"/>
              </a:rPr>
              <a:t>)</a:t>
            </a:r>
          </a:p>
          <a:p>
            <a:pPr algn="just"/>
            <a:endParaRPr lang="ru-RU" sz="2400" dirty="0">
              <a:latin typeface="Futura PT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8DA1ADE-9E5F-46AB-8EA8-ACE194555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4</a:t>
            </a:fld>
            <a:endParaRPr lang="ru-RU"/>
          </a:p>
        </p:txBody>
      </p:sp>
      <p:sp>
        <p:nvSpPr>
          <p:cNvPr id="7" name="Звезда: 24 точки 6">
            <a:hlinkClick r:id="" action="ppaction://noaction" highlightClick="1">
              <a:snd r:embed="rId2" name="applause.wav"/>
            </a:hlinkClick>
            <a:extLst>
              <a:ext uri="{FF2B5EF4-FFF2-40B4-BE49-F238E27FC236}">
                <a16:creationId xmlns:a16="http://schemas.microsoft.com/office/drawing/2014/main" id="{0B079A02-0CEC-4B29-A386-447870C6DF6F}"/>
              </a:ext>
            </a:extLst>
          </p:cNvPr>
          <p:cNvSpPr/>
          <p:nvPr/>
        </p:nvSpPr>
        <p:spPr>
          <a:xfrm>
            <a:off x="116307" y="165495"/>
            <a:ext cx="1551849" cy="1293443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Новое!</a:t>
            </a:r>
          </a:p>
        </p:txBody>
      </p:sp>
    </p:spTree>
    <p:extLst>
      <p:ext uri="{BB962C8B-B14F-4D97-AF65-F5344CB8AC3E}">
        <p14:creationId xmlns:p14="http://schemas.microsoft.com/office/powerpoint/2010/main" val="4039379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81279" y="355828"/>
            <a:ext cx="1092849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Futura PT"/>
              </a:rPr>
              <a:t>Постановление Правительства РФ от 24.04.2020 № 582</a:t>
            </a:r>
          </a:p>
          <a:p>
            <a:pPr algn="ctr"/>
            <a:r>
              <a:rPr lang="ru-RU" sz="1000" b="1" dirty="0">
                <a:latin typeface="Futura PT"/>
              </a:rPr>
              <a:t> </a:t>
            </a:r>
          </a:p>
          <a:p>
            <a:pPr algn="ctr"/>
            <a:r>
              <a:rPr lang="ru-RU" sz="24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Futura PT"/>
                <a:ea typeface="Tahoma" panose="020B0604030504040204" pitchFamily="34" charset="0"/>
                <a:cs typeface="Tahoma" panose="020B0604030504040204" pitchFamily="34" charset="0"/>
              </a:rPr>
              <a:t>Программа «Кредит на пополнение оборотных средств» </a:t>
            </a:r>
            <a:br>
              <a:rPr lang="ru-RU" sz="24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Futura P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Futura PT"/>
                <a:ea typeface="Tahoma" panose="020B0604030504040204" pitchFamily="34" charset="0"/>
                <a:cs typeface="Tahoma" panose="020B0604030504040204" pitchFamily="34" charset="0"/>
              </a:rPr>
              <a:t>(для системообразующих предприятий)</a:t>
            </a:r>
            <a:endParaRPr lang="ru-RU" sz="2800" dirty="0">
              <a:latin typeface="Futura PT Book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852424" y="1722476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1242199" y="2120619"/>
            <a:ext cx="102174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Futura PT"/>
              </a:rPr>
              <a:t>Ставка - не более 5%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Futura PT"/>
              </a:rPr>
              <a:t>Срок - до 12 месяцев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Futura PT"/>
              </a:rPr>
              <a:t>Сумма - не более 3 </a:t>
            </a:r>
            <a:r>
              <a:rPr lang="ru-RU" sz="2800" dirty="0" err="1">
                <a:latin typeface="Futura PT"/>
              </a:rPr>
              <a:t>млрд.рублей</a:t>
            </a:r>
            <a:endParaRPr lang="ru-RU" sz="2800" dirty="0">
              <a:latin typeface="Futura PT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Futura PT"/>
              </a:rPr>
              <a:t>50% рисков возьмет на себя государство (обеспечение госгарантиями)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Futura PT"/>
              </a:rPr>
              <a:t>Минэкономразвития РФ определяет уполномоченные банки</a:t>
            </a:r>
          </a:p>
          <a:p>
            <a:pPr lvl="0"/>
            <a:endParaRPr lang="ru-RU" sz="2000" dirty="0">
              <a:latin typeface="Futura PT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923F6DE-ED82-45E2-8156-2F46D05B6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5</a:t>
            </a:fld>
            <a:endParaRPr lang="ru-RU"/>
          </a:p>
        </p:txBody>
      </p:sp>
      <p:sp>
        <p:nvSpPr>
          <p:cNvPr id="7" name="Звезда: 24 точки 6">
            <a:hlinkClick r:id="" action="ppaction://noaction" highlightClick="1">
              <a:snd r:embed="rId2" name="applause.wav"/>
            </a:hlinkClick>
            <a:extLst>
              <a:ext uri="{FF2B5EF4-FFF2-40B4-BE49-F238E27FC236}">
                <a16:creationId xmlns:a16="http://schemas.microsoft.com/office/drawing/2014/main" id="{31DB7D0C-373F-4C81-B2D3-70E73E031208}"/>
              </a:ext>
            </a:extLst>
          </p:cNvPr>
          <p:cNvSpPr/>
          <p:nvPr/>
        </p:nvSpPr>
        <p:spPr>
          <a:xfrm>
            <a:off x="103215" y="251681"/>
            <a:ext cx="1515273" cy="1293443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Новое!</a:t>
            </a:r>
          </a:p>
        </p:txBody>
      </p:sp>
    </p:spTree>
    <p:extLst>
      <p:ext uri="{BB962C8B-B14F-4D97-AF65-F5344CB8AC3E}">
        <p14:creationId xmlns:p14="http://schemas.microsoft.com/office/powerpoint/2010/main" val="1044050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31170" y="308240"/>
            <a:ext cx="107153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Постановление Правительства РФ от 23.04.2020г. N 566 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«Льготная ипотека 6,5%»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295386" y="1332747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9B3CD78-B6E2-4A58-8A82-F86BA9CDB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6</a:t>
            </a:fld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4916A50-99D1-478F-B874-2A7205481616}"/>
              </a:ext>
            </a:extLst>
          </p:cNvPr>
          <p:cNvSpPr/>
          <p:nvPr/>
        </p:nvSpPr>
        <p:spPr>
          <a:xfrm>
            <a:off x="1049045" y="1609946"/>
            <a:ext cx="1009391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Futura PT"/>
              </a:rPr>
              <a:t>цель программы — поддержка строительной отрасли и помощь желающим приобрести собственное жилье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Futura PT"/>
              </a:rPr>
              <a:t>на покупку нового жилья комфорт-класса по цене до 3 млн. рублей в регионах РФ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Futura P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ставка в размере 6,5 % сохранится</a:t>
            </a:r>
            <a:r>
              <a:rPr lang="ru-RU" sz="2800" dirty="0">
                <a:latin typeface="Futura PT"/>
              </a:rPr>
              <a:t> во время всего периода выплаты кредита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Futura PT"/>
              </a:rPr>
              <a:t>оформить льготную ипотеку может </a:t>
            </a:r>
            <a:r>
              <a:rPr lang="ru-RU" sz="2800">
                <a:latin typeface="Futura PT"/>
              </a:rPr>
              <a:t>любой человек </a:t>
            </a:r>
            <a:r>
              <a:rPr lang="ru-RU" sz="2800" dirty="0">
                <a:latin typeface="Futura PT"/>
              </a:rPr>
              <a:t>до 1 ноября 2020 года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Futura PT"/>
              </a:rPr>
              <a:t>первоначальный взнос 20%</a:t>
            </a:r>
          </a:p>
        </p:txBody>
      </p:sp>
      <p:sp>
        <p:nvSpPr>
          <p:cNvPr id="7" name="Звезда: 24 точки 6">
            <a:hlinkClick r:id="" action="ppaction://noaction" highlightClick="1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DCF8B045-67D4-4F42-9EB8-B4D4002DD7D6}"/>
              </a:ext>
            </a:extLst>
          </p:cNvPr>
          <p:cNvSpPr/>
          <p:nvPr/>
        </p:nvSpPr>
        <p:spPr>
          <a:xfrm>
            <a:off x="121503" y="215311"/>
            <a:ext cx="1551849" cy="1293443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Новое!</a:t>
            </a:r>
          </a:p>
        </p:txBody>
      </p:sp>
    </p:spTree>
    <p:extLst>
      <p:ext uri="{BB962C8B-B14F-4D97-AF65-F5344CB8AC3E}">
        <p14:creationId xmlns:p14="http://schemas.microsoft.com/office/powerpoint/2010/main" val="3835747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6847" y="336495"/>
            <a:ext cx="112566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-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Постановление Правительства РФ от 30.12.2018 №1764</a:t>
            </a:r>
          </a:p>
          <a:p>
            <a:pPr algn="ctr"/>
            <a:r>
              <a:rPr lang="ru-RU" sz="28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«Программа льготного кредитования под 8,5% </a:t>
            </a:r>
          </a:p>
          <a:p>
            <a:pPr algn="ctr"/>
            <a:r>
              <a:rPr lang="ru-RU" sz="28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для субъектов малого и среднего бизнеса»</a:t>
            </a:r>
            <a:endParaRPr lang="ru-RU" sz="2400" b="1" dirty="0">
              <a:solidFill>
                <a:srgbClr val="FF0000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78847" y="1783457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1048645" y="1922485"/>
            <a:ext cx="1031009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b="1" u="sng" dirty="0">
                <a:latin typeface="Futura PT"/>
              </a:rPr>
              <a:t>Расширена программа льготного кредитования:</a:t>
            </a:r>
          </a:p>
          <a:p>
            <a:pPr lvl="0" algn="just"/>
            <a:endParaRPr lang="ru-RU" sz="2800" dirty="0">
              <a:latin typeface="Futura P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Futura PT"/>
              </a:rPr>
              <a:t>Любая отрасль</a:t>
            </a:r>
            <a:endParaRPr lang="ru-RU" sz="2800" dirty="0">
              <a:solidFill>
                <a:srgbClr val="FF0000"/>
              </a:solidFill>
              <a:latin typeface="Futura P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Futura PT"/>
              </a:rPr>
              <a:t>Любая цель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Futura PT"/>
              </a:rPr>
              <a:t>Ставка 8,5% годовых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Futura PT"/>
              </a:rPr>
              <a:t>Срок до 3-х лет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Futura PT"/>
              </a:rPr>
              <a:t>Кредиты предоставляют уполномоченные банки (перечень на сайте Минэкономразвития РФ</a:t>
            </a:r>
            <a:r>
              <a:rPr lang="ru-RU" sz="2000" dirty="0">
                <a:latin typeface="Futura PT"/>
              </a:rPr>
              <a:t> </a:t>
            </a:r>
            <a:r>
              <a:rPr lang="ru-RU" sz="1400" u="sng" dirty="0">
                <a:hlinkClick r:id="rId2"/>
              </a:rPr>
              <a:t>https://www.economy.gov.ru/material/file/b6085c86a0d777488b4baf679d75d3e5/spisok_bankov_2706</a:t>
            </a:r>
            <a:r>
              <a:rPr lang="ru-RU" sz="1400" u="sng" dirty="0">
                <a:hlinkClick r:id="rId3"/>
              </a:rPr>
              <a:t>19.pdf</a:t>
            </a:r>
            <a:r>
              <a:rPr lang="ru-RU" sz="2000" dirty="0">
                <a:latin typeface="Futura PT"/>
              </a:rPr>
              <a:t>).</a:t>
            </a:r>
          </a:p>
          <a:p>
            <a:pPr lvl="0" algn="just"/>
            <a:endParaRPr lang="ru-RU" sz="2000" dirty="0">
              <a:latin typeface="Futura PT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8DA1ADE-9E5F-46AB-8EA8-ACE194555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7</a:t>
            </a:fld>
            <a:endParaRPr lang="ru-RU"/>
          </a:p>
        </p:txBody>
      </p:sp>
      <p:sp>
        <p:nvSpPr>
          <p:cNvPr id="7" name="Звезда: 24 точки 6">
            <a:hlinkClick r:id="" action="ppaction://noaction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E5E5ECB6-F21A-48AA-B650-57CF97B9EF54}"/>
              </a:ext>
            </a:extLst>
          </p:cNvPr>
          <p:cNvSpPr/>
          <p:nvPr/>
        </p:nvSpPr>
        <p:spPr>
          <a:xfrm>
            <a:off x="4297680" y="2713474"/>
            <a:ext cx="804672" cy="539490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Новое!</a:t>
            </a:r>
          </a:p>
        </p:txBody>
      </p:sp>
      <p:sp>
        <p:nvSpPr>
          <p:cNvPr id="8" name="Звезда: 24 точки 7">
            <a:hlinkClick r:id="" action="ppaction://noaction" highlightClick="1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55F5942A-F83E-4394-AE74-D16445AA8BF5}"/>
              </a:ext>
            </a:extLst>
          </p:cNvPr>
          <p:cNvSpPr/>
          <p:nvPr/>
        </p:nvSpPr>
        <p:spPr>
          <a:xfrm>
            <a:off x="3563112" y="3236970"/>
            <a:ext cx="804672" cy="539490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Новое!</a:t>
            </a:r>
          </a:p>
        </p:txBody>
      </p:sp>
    </p:spTree>
    <p:extLst>
      <p:ext uri="{BB962C8B-B14F-4D97-AF65-F5344CB8AC3E}">
        <p14:creationId xmlns:p14="http://schemas.microsoft.com/office/powerpoint/2010/main" val="4054058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6847" y="532662"/>
            <a:ext cx="112566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-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Постановление Правительства РФ от 29.12.2016 №1528</a:t>
            </a:r>
          </a:p>
          <a:p>
            <a:pPr algn="ctr"/>
            <a:r>
              <a:rPr lang="ru-RU" sz="28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«Программа льготного кредитования до 5% годовых </a:t>
            </a:r>
            <a:br>
              <a:rPr lang="ru-RU" sz="28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</a:br>
            <a:r>
              <a:rPr lang="ru-RU" sz="28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для сельхозпроизводителей»</a:t>
            </a:r>
            <a:endParaRPr lang="ru-RU" sz="2800" b="1" dirty="0">
              <a:solidFill>
                <a:srgbClr val="FF0000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78847" y="2242602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1204415" y="2371259"/>
            <a:ext cx="1021236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Futura PT"/>
              </a:rPr>
              <a:t>Краткосрочные и инвестиционные цели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Futura PT"/>
              </a:rPr>
              <a:t>Ставка 5% годовых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Futura PT"/>
              </a:rPr>
              <a:t>Срок до 15 лет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Futura PT"/>
              </a:rPr>
              <a:t>Кредиты предоставляют уполномоченные банки (перечень размещен на сайте Минсельхоза РФ </a:t>
            </a:r>
            <a:r>
              <a:rPr lang="ru-RU" u="sng" dirty="0">
                <a:hlinkClick r:id="rId2"/>
              </a:rPr>
              <a:t>http://mcx.ru/activity/state-support/measures/preferential-credit/</a:t>
            </a:r>
            <a:r>
              <a:rPr lang="ru-RU" sz="2800" dirty="0">
                <a:latin typeface="Futura PT"/>
              </a:rPr>
              <a:t>)</a:t>
            </a:r>
          </a:p>
          <a:p>
            <a:pPr lvl="0" algn="just"/>
            <a:endParaRPr lang="ru-RU" sz="2000" dirty="0">
              <a:latin typeface="Futura PT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8DA1ADE-9E5F-46AB-8EA8-ACE194555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016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287498"/>
            <a:ext cx="106395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Постановление Правительства РФ от 26.11.2019 г. № 1514</a:t>
            </a:r>
            <a:r>
              <a:rPr lang="ru-RU" sz="2400" b="1" dirty="0"/>
              <a:t>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«Льготный потребительский кредит для селян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на благоустройство домов до 5%»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963438" y="1734048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9B3CD78-B6E2-4A58-8A82-F86BA9CDB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9</a:t>
            </a:fld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4916A50-99D1-478F-B874-2A7205481616}"/>
              </a:ext>
            </a:extLst>
          </p:cNvPr>
          <p:cNvSpPr/>
          <p:nvPr/>
        </p:nvSpPr>
        <p:spPr>
          <a:xfrm>
            <a:off x="1049045" y="1833781"/>
            <a:ext cx="10093910" cy="4914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1025" indent="-342900" algn="just">
              <a:spcBef>
                <a:spcPts val="805"/>
              </a:spcBef>
              <a:spcAft>
                <a:spcPts val="805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Futura PT"/>
                <a:ea typeface="Calibri" panose="020F0502020204030204" pitchFamily="34" charset="0"/>
                <a:cs typeface="Times New Roman" panose="02020603050405020304" pitchFamily="18" charset="0"/>
              </a:rPr>
              <a:t>Кредит для граждан, проживающих на сельских территориях</a:t>
            </a:r>
            <a:endParaRPr lang="ru-RU" sz="2400" dirty="0">
              <a:latin typeface="Futura P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1025" indent="-342900" algn="just">
              <a:spcBef>
                <a:spcPts val="805"/>
              </a:spcBef>
              <a:spcAft>
                <a:spcPts val="805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Сумма кредита до 250 </a:t>
            </a:r>
            <a:r>
              <a:rPr lang="ru-RU" sz="2400" dirty="0" err="1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4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81025" indent="-342900" algn="just">
              <a:spcBef>
                <a:spcPts val="805"/>
              </a:spcBef>
              <a:spcAft>
                <a:spcPts val="805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Установлена льготная процентная ставка до 5%</a:t>
            </a:r>
          </a:p>
          <a:p>
            <a:pPr marL="581025" indent="-342900" algn="just">
              <a:spcBef>
                <a:spcPts val="805"/>
              </a:spcBef>
              <a:spcAft>
                <a:spcPts val="805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Кредит на ремонт жилого дома, приобретение и монтаж оборудования для подключения коммуникаций по договору подряда (электроснабжение, водоснабжение, водоотведение, отопление, газоснабжение)</a:t>
            </a:r>
          </a:p>
          <a:p>
            <a:pPr marL="581025" indent="-342900" algn="just">
              <a:spcBef>
                <a:spcPts val="805"/>
              </a:spcBef>
              <a:spcAft>
                <a:spcPts val="805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Кредит предоставляют уполномоченные банки (перечень на сайте Минсельхоза РФ</a:t>
            </a: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>
                <a:hlinkClick r:id="rId2"/>
              </a:rPr>
              <a:t>http://mcx.ru/ministry/departments/departament-razvitiya-selskikh-territoriy/industry-information/info-dokumenty/</a:t>
            </a: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effectLst/>
              <a:latin typeface="Futura P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2554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</TotalTime>
  <Words>1045</Words>
  <Application>Microsoft Office PowerPoint</Application>
  <PresentationFormat>Широкоэкранный</PresentationFormat>
  <Paragraphs>135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Futura PT</vt:lpstr>
      <vt:lpstr>Futura PT Book</vt:lpstr>
      <vt:lpstr>Futura PT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Бешенцева Юлия Геннадьевна</cp:lastModifiedBy>
  <cp:revision>145</cp:revision>
  <cp:lastPrinted>2020-04-28T02:30:39Z</cp:lastPrinted>
  <dcterms:created xsi:type="dcterms:W3CDTF">2019-04-02T07:58:05Z</dcterms:created>
  <dcterms:modified xsi:type="dcterms:W3CDTF">2020-04-28T10:57:18Z</dcterms:modified>
</cp:coreProperties>
</file>